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9"/>
  </p:notesMasterIdLst>
  <p:handoutMasterIdLst>
    <p:handoutMasterId r:id="rId30"/>
  </p:handoutMasterIdLst>
  <p:sldIdLst>
    <p:sldId id="264" r:id="rId3"/>
    <p:sldId id="331" r:id="rId4"/>
    <p:sldId id="382" r:id="rId5"/>
    <p:sldId id="383" r:id="rId6"/>
    <p:sldId id="386" r:id="rId7"/>
    <p:sldId id="387" r:id="rId8"/>
    <p:sldId id="388" r:id="rId9"/>
    <p:sldId id="389" r:id="rId10"/>
    <p:sldId id="390" r:id="rId11"/>
    <p:sldId id="391" r:id="rId12"/>
    <p:sldId id="392" r:id="rId13"/>
    <p:sldId id="393" r:id="rId14"/>
    <p:sldId id="394" r:id="rId15"/>
    <p:sldId id="395" r:id="rId16"/>
    <p:sldId id="396" r:id="rId17"/>
    <p:sldId id="397" r:id="rId18"/>
    <p:sldId id="398" r:id="rId19"/>
    <p:sldId id="399" r:id="rId20"/>
    <p:sldId id="400" r:id="rId21"/>
    <p:sldId id="401" r:id="rId22"/>
    <p:sldId id="403" r:id="rId23"/>
    <p:sldId id="406" r:id="rId24"/>
    <p:sldId id="402" r:id="rId25"/>
    <p:sldId id="405" r:id="rId26"/>
    <p:sldId id="381" r:id="rId27"/>
    <p:sldId id="280" r:id="rId2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g Do" initials="GD" lastIdx="2" clrIdx="0">
    <p:extLst>
      <p:ext uri="{19B8F6BF-5375-455C-9EA6-DF929625EA0E}">
        <p15:presenceInfo xmlns:p15="http://schemas.microsoft.com/office/powerpoint/2012/main" userId="2f8f2533387177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  <a:srgbClr val="0064FF"/>
    <a:srgbClr val="FDE2CB"/>
    <a:srgbClr val="FCD6B6"/>
    <a:srgbClr val="FABA86"/>
    <a:srgbClr val="F9B073"/>
    <a:srgbClr val="B0CA7C"/>
    <a:srgbClr val="F9AB6B"/>
    <a:srgbClr val="FAB882"/>
    <a:srgbClr val="F9A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32" autoAdjust="0"/>
  </p:normalViewPr>
  <p:slideViewPr>
    <p:cSldViewPr snapToObjects="1">
      <p:cViewPr varScale="1">
        <p:scale>
          <a:sx n="84" d="100"/>
          <a:sy n="84" d="100"/>
        </p:scale>
        <p:origin x="1382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1" d="100"/>
          <a:sy n="61" d="100"/>
        </p:scale>
        <p:origin x="-1680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EDA80-2945-4F5A-BE18-00EA5FD1BBB3}" type="datetimeFigureOut">
              <a:rPr lang="en-US" smtClean="0"/>
              <a:pPr/>
              <a:t>3/1/2019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7A21C-CB19-4671-AED8-D20320CF72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8365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27008-8E94-4BE3-85A4-DBB55C91822D}" type="datetimeFigureOut">
              <a:rPr lang="en-US" smtClean="0"/>
              <a:pPr/>
              <a:t>3/1/2019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6913C-23B8-4992-AD31-197833DF1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9256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 </a:t>
            </a:r>
            <a:r>
              <a:rPr 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setAnchorView(View view)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Designates the view to which the controller is to be anchored.</a:t>
            </a:r>
            <a:b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controls the location of the controls on the screen.</a:t>
            </a:r>
            <a:b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 </a:t>
            </a:r>
            <a:r>
              <a:rPr 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show()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Displays the controls.</a:t>
            </a:r>
            <a:b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 </a:t>
            </a:r>
            <a:r>
              <a:rPr 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show(int timeout)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Controls are displayed for the designated duration (in milliseconds).</a:t>
            </a:r>
            <a:b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 </a:t>
            </a:r>
            <a:r>
              <a:rPr 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hide()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Hides the controller from the user.</a:t>
            </a:r>
            <a:b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 </a:t>
            </a:r>
            <a:r>
              <a:rPr 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isShowing()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Returns a Boolean value indicating whether the controls are currently visible to the</a:t>
            </a:r>
            <a:b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en-US" smtClean="0"/>
              <a:t> </a:t>
            </a:r>
            <a:br>
              <a:rPr lang="en-US" smtClean="0"/>
            </a:b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35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android:configChanges="orientation|screenSize"&gt;</a:t>
            </a:r>
          </a:p>
          <a:p>
            <a:endParaRPr lang="en-US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student code for the save image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local storage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36913C-23B8-4992-AD31-197833DF19A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86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6CD90B6-5C48-4F60-AA0F-B8B49C03E614}" type="slidenum">
              <a:rPr lang="en-US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128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7081"/>
            <a:ext cx="4040188" cy="6104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77989"/>
            <a:ext cx="4040188" cy="37704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857081"/>
            <a:ext cx="4041775" cy="6104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77989"/>
            <a:ext cx="4041775" cy="37704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128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128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3008313" cy="10669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09600"/>
            <a:ext cx="5111750" cy="5516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596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752600"/>
            <a:ext cx="2057400" cy="4373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752600"/>
            <a:ext cx="6019800" cy="4373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57800" y="649128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Copyright 2011 FPT Software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491288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D91002D-DF87-4FB9-865C-A76CFCC7B82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3/1/2019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3/1/2019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3/1/2019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3/1/2019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3/1/2019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C6FA-7C93-468E-A575-EDCD81EEFF70}" type="datetimeFigureOut">
              <a:rPr lang="en-US" smtClean="0"/>
              <a:pPr/>
              <a:t>3/1/2019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EC6FA-7C93-468E-A575-EDCD81EEFF70}" type="datetimeFigureOut">
              <a:rPr lang="en-US" smtClean="0"/>
              <a:pPr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39A09-3475-4C1B-8F36-74BF0EBA8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 descr="nen 1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ocup nam dai.wmf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627" y="6467412"/>
            <a:ext cx="6400800" cy="407855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52600"/>
            <a:ext cx="8229600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5257800" y="6491288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Copyright 2011 FPT Software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153400" y="6491288"/>
            <a:ext cx="533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4F1FFC-C151-4ABD-8AD1-CE75123F0C80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219200"/>
            <a:ext cx="9144000" cy="51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49" r:id="rId12"/>
  </p:sldLayoutIdLst>
  <p:hf hdr="0" dt="0"/>
  <p:txStyles>
    <p:titleStyle>
      <a:lvl1pPr algn="r" defTabSz="457200" rtl="0" eaLnBrk="1" fontAlgn="base" hangingPunct="1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j-lt"/>
          <a:ea typeface="ＭＳ Ｐゴシック" pitchFamily="34" charset="-128"/>
          <a:cs typeface="Arial" pitchFamily="34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j-lt"/>
          <a:ea typeface="ＭＳ Ｐゴシック" pitchFamily="34" charset="-128"/>
          <a:cs typeface="Arial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j-lt"/>
          <a:ea typeface="ＭＳ Ｐゴシック" pitchFamily="34" charset="-128"/>
          <a:cs typeface="Arial" pitchFamily="34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ＭＳ Ｐゴシック" pitchFamily="34" charset="-128"/>
          <a:cs typeface="Arial" pitchFamily="34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ＭＳ Ｐゴシック" pitchFamily="34" charset="-128"/>
          <a:cs typeface="Arial" pitchFamily="34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ＭＳ Ｐゴシック" pitchFamily="34" charset="-128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w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mocup nam 1.wm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7433926" cy="4800599"/>
          </a:xfrm>
          <a:prstGeom prst="rect">
            <a:avLst/>
          </a:prstGeom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52400" y="77108"/>
            <a:ext cx="6181725" cy="5869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FPT University</a:t>
            </a:r>
            <a:endParaRPr 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67640" y="1675934"/>
            <a:ext cx="7052926" cy="1448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4400" b="1" cap="all" smtClean="0">
                <a:solidFill>
                  <a:schemeClr val="bg1"/>
                </a:solidFill>
                <a:latin typeface="+mj-lt"/>
                <a:cs typeface="Arial" pitchFamily="34" charset="0"/>
              </a:rPr>
              <a:t>Android programMing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4400" b="1" cap="all" smtClean="0">
                <a:solidFill>
                  <a:schemeClr val="bg1"/>
                </a:solidFill>
                <a:latin typeface="+mj-lt"/>
                <a:cs typeface="Arial" pitchFamily="34" charset="0"/>
              </a:rPr>
              <a:t>Lesson 18</a:t>
            </a:r>
            <a:endParaRPr lang="en-US" sz="4400" b="1" cap="all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3505200" y="4217792"/>
            <a:ext cx="2362200" cy="85113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>
              <a:spcBef>
                <a:spcPts val="10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Version 1.0</a:t>
            </a:r>
          </a:p>
          <a:p>
            <a:pPr>
              <a:spcBef>
                <a:spcPts val="1063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0" name="Picture 19" descr="logo FPT.wm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800" y="5105400"/>
            <a:ext cx="1676400" cy="100796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Playback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Adding Internet Permission</a:t>
            </a:r>
            <a:r>
              <a:rPr lang="en-US"/>
              <a:t> </a:t>
            </a:r>
            <a:br>
              <a:rPr lang="en-US"/>
            </a:br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8600" y="3385383"/>
            <a:ext cx="8840882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5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uses-permission </a:t>
            </a:r>
            <a:r>
              <a:rPr kumimoji="0" lang="en-US" altLang="en-US" sz="15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500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:name=</a:t>
            </a:r>
            <a:r>
              <a:rPr kumimoji="0" lang="en-US" altLang="en-US" sz="15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"android.permission.WRITE_EXTERNAL_STORAGE"</a:t>
            </a: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5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uses-permission </a:t>
            </a:r>
            <a:r>
              <a:rPr kumimoji="0" lang="en-US" altLang="en-US" sz="15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500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:name=</a:t>
            </a:r>
            <a:r>
              <a:rPr kumimoji="0" lang="en-US" altLang="en-US" sz="15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"android.permission.READ_EXTERNAL_STORAGE"</a:t>
            </a: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kumimoji="0" lang="en-US" alt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09258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Playback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5738"/>
            <a:ext cx="8229600" cy="4373563"/>
          </a:xfrm>
        </p:spPr>
        <p:txBody>
          <a:bodyPr/>
          <a:lstStyle/>
          <a:p>
            <a:r>
              <a:rPr lang="en-US" b="1" smtClean="0"/>
              <a:t>First test application</a:t>
            </a:r>
            <a:endParaRPr lang="en-US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54" y="2286000"/>
            <a:ext cx="7439891" cy="371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42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Playback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Adding the MediaController to the Video View</a:t>
            </a:r>
            <a:r>
              <a:rPr lang="en-US"/>
              <a:t> </a:t>
            </a:r>
            <a:br>
              <a:rPr lang="en-US"/>
            </a:br>
            <a:endParaRPr 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85800" y="3200400"/>
            <a:ext cx="7590539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MediaController mediaController = 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MediaController(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mediaController.setAnchorView(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videoView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videoView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.setMediaController(mediaController);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videoView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.start();</a:t>
            </a:r>
            <a:endParaRPr kumimoji="0" lang="en-US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90181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Playback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64" y="1421102"/>
            <a:ext cx="8229600" cy="4373563"/>
          </a:xfrm>
        </p:spPr>
        <p:txBody>
          <a:bodyPr/>
          <a:lstStyle/>
          <a:p>
            <a:r>
              <a:rPr lang="en-US" b="1" smtClean="0"/>
              <a:t>Testing applicaton</a:t>
            </a:r>
            <a:endParaRPr lang="en-US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438400"/>
            <a:ext cx="70866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90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Playback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Let’s code the open local video file for yourself !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06977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Playback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68384" y="1487963"/>
            <a:ext cx="8456161" cy="1754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playOnClick(View view) {</a:t>
            </a:r>
            <a:b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Intent intent = </a:t>
            </a:r>
            <a:r>
              <a:rPr kumimoji="0" lang="en-US" alt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Intent(Intent.</a:t>
            </a:r>
            <a:r>
              <a:rPr kumimoji="0" lang="en-US" altLang="en-US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ACTION_OPEN_DOCUMENT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intent.addCategory(Intent.</a:t>
            </a:r>
            <a:r>
              <a:rPr kumimoji="0" lang="en-US" altLang="en-US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CATEGORY_OPENABLE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intent.setType(</a:t>
            </a:r>
            <a:r>
              <a:rPr kumimoji="0" lang="en-US" alt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"video/*"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startActivityForResult(intent, </a:t>
            </a:r>
            <a:r>
              <a:rPr kumimoji="0" lang="en-US" alt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PLAY_REQUEST_CODE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90729" y="3276600"/>
            <a:ext cx="8433816" cy="31393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onActivityResult(</a:t>
            </a:r>
            <a:r>
              <a:rPr kumimoji="0" lang="en-US" alt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requestCode, </a:t>
            </a:r>
            <a:r>
              <a:rPr kumimoji="0" lang="en-US" alt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resultCode, Intent data) {</a:t>
            </a:r>
            <a:b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Uri uri = data.getData();</a:t>
            </a:r>
            <a:b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(resultCode == </a:t>
            </a:r>
            <a:r>
              <a:rPr kumimoji="0" lang="en-US" altLang="en-US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RESULT_OK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(requestCode == </a:t>
            </a:r>
            <a:r>
              <a:rPr kumimoji="0" lang="en-US" alt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PLAY_REQUEST_CODE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videoView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.setVideoURI(uri);</a:t>
            </a:r>
            <a:b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videoView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.start();</a:t>
            </a:r>
            <a:b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4240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Recording and Image Capture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Many Android devices are equipped with at least one camera. There are a number of ways to </a:t>
            </a:r>
            <a:r>
              <a:rPr lang="en-US" sz="2400" smtClean="0"/>
              <a:t>allow the </a:t>
            </a:r>
            <a:r>
              <a:rPr lang="en-US" sz="2400"/>
              <a:t>user to record video from within an Android application via these built-in cameras, but by far </a:t>
            </a:r>
            <a:r>
              <a:rPr lang="en-US" sz="2400" smtClean="0"/>
              <a:t>the easiest </a:t>
            </a:r>
            <a:r>
              <a:rPr lang="en-US" sz="2400"/>
              <a:t>approach is to make use of a camera intent included with the Android operating system. This</a:t>
            </a:r>
            <a:br>
              <a:rPr lang="en-US" sz="2400"/>
            </a:br>
            <a:r>
              <a:rPr lang="en-US" sz="2400"/>
              <a:t>allows an application to invoke the standard Android video recording interface. When the user </a:t>
            </a:r>
            <a:r>
              <a:rPr lang="en-US" sz="2400" smtClean="0"/>
              <a:t>has finished </a:t>
            </a:r>
            <a:r>
              <a:rPr lang="en-US" sz="2400"/>
              <a:t>recording, the intent will return to the application, passing through a reference to the </a:t>
            </a:r>
            <a:r>
              <a:rPr lang="en-US" sz="2400" smtClean="0"/>
              <a:t>media file </a:t>
            </a:r>
            <a:r>
              <a:rPr lang="en-US" sz="2400"/>
              <a:t>containing the recorded video. </a:t>
            </a:r>
            <a:br>
              <a:rPr lang="en-US" sz="2400"/>
            </a:b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7189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Recording and Image Capture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Create example project</a:t>
            </a:r>
            <a:endParaRPr lang="en-US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438400"/>
            <a:ext cx="2286000" cy="382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94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Recording and Image Capture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Checking for Camera Support</a:t>
            </a:r>
            <a:r>
              <a:rPr lang="en-US"/>
              <a:t> </a:t>
            </a:r>
            <a:br>
              <a:rPr lang="en-US"/>
            </a:br>
            <a:endParaRPr 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66700" y="2971800"/>
            <a:ext cx="8877300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boolean 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hasCamera(){</a:t>
            </a:r>
            <a:b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getPackageManager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hasSystemFeature(PackageManager	.</a:t>
            </a:r>
            <a:r>
              <a:rPr kumimoji="0" lang="en-US" altLang="en-US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FEATURE_CAMERA_ANY</a:t>
            </a: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41375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Recording and Image Capture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Disable buttons if has no camera</a:t>
            </a:r>
            <a:endParaRPr lang="en-US" b="1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04800" y="2532588"/>
            <a:ext cx="8534400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onCreate(Bundle savedInstanceState) {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.onCreate(savedInstanceState);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setContentView(R.layout.</a:t>
            </a:r>
            <a:r>
              <a:rPr lang="en-US" altLang="en-US" sz="1600" b="1" i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activity_camera_recording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Button recordButton = (Button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findViewById(R.id.</a:t>
            </a:r>
            <a:r>
              <a:rPr lang="en-US" altLang="en-US" sz="1600" b="1" i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buttonVideoCapture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Button catureImageButton = (Button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findViewById(R.id.</a:t>
            </a:r>
            <a:r>
              <a:rPr lang="en-US" altLang="en-US" sz="1600" b="1" i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buttonVideoCapture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(!hasCamera()) {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recordButton.setEnabled(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catureImageButton.setEnabled(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67698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382000" cy="4373563"/>
          </a:xfrm>
        </p:spPr>
        <p:txBody>
          <a:bodyPr>
            <a:normAutofit/>
          </a:bodyPr>
          <a:lstStyle/>
          <a:p>
            <a:r>
              <a:rPr lang="en-US"/>
              <a:t>Implementing Video Playback on Android</a:t>
            </a:r>
            <a:br>
              <a:rPr lang="en-US"/>
            </a:br>
            <a:r>
              <a:rPr lang="en-US"/>
              <a:t>using the VideoView and MediaController</a:t>
            </a:r>
            <a:br>
              <a:rPr lang="en-US"/>
            </a:br>
            <a:r>
              <a:rPr lang="en-US"/>
              <a:t>Classes </a:t>
            </a:r>
            <a:endParaRPr lang="en-US" smtClean="0"/>
          </a:p>
          <a:p>
            <a:r>
              <a:rPr lang="en-US"/>
              <a:t>Video Recording and Image Capture on</a:t>
            </a:r>
            <a:br>
              <a:rPr lang="en-US"/>
            </a:br>
            <a:r>
              <a:rPr lang="en-US"/>
              <a:t>Android using Camera Intents </a:t>
            </a:r>
            <a:br>
              <a:rPr lang="en-US"/>
            </a:br>
            <a:r>
              <a:rPr lang="en-US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060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Recording and Image Capture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Calling the Video Capture Intent</a:t>
            </a:r>
            <a:r>
              <a:rPr lang="en-US"/>
              <a:t> </a:t>
            </a:r>
            <a:br>
              <a:rPr lang="en-US"/>
            </a:br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505200"/>
            <a:ext cx="8084264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videoOnClick(View view) {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Intent intent = 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Intent(MediaStore.</a:t>
            </a:r>
            <a:r>
              <a:rPr kumimoji="0" lang="en-US" altLang="en-US" sz="16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ACTION_VIDEO_CAPTURE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startActivityForResult(intent, 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VIDEO_REQUEST_CODE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67971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Recording and Image Capture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Calling the Image Capture Intent</a:t>
            </a:r>
            <a:r>
              <a:rPr lang="en-US"/>
              <a:t> </a:t>
            </a:r>
            <a:br>
              <a:rPr lang="en-US"/>
            </a:br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276600"/>
            <a:ext cx="8084264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imageOnClick(View view) {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Intent intent = 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Intent(MediaStore.</a:t>
            </a:r>
            <a:r>
              <a:rPr kumimoji="0" lang="en-US" altLang="en-US" sz="16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ACTION_IMAGE_CAPTURE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startActivityForResult(intent, 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IMAGE_REQUEST_CODE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67605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Recording and Image Capture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Save image method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98120" y="2268379"/>
            <a:ext cx="8915400" cy="40318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savePicture(Bitmap imageBitmap) {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File root = Environment.</a:t>
            </a:r>
            <a:r>
              <a:rPr kumimoji="0" lang="en-US" altLang="en-US" sz="16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getExternalStorageDirectory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String timeStamp = 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SimpleDateFormat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"yyyyMMdd_HHmmss"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).format(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Date());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String imageFileName = 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"IMG_"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timeStamp;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File cachePath = 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File(root.getAbsolutePath() + 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"/DCIM/Camera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/" 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imageFileName +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".jpeg"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cachePath.createNewFile();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FileOutputStream ostream = 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FileOutputStream(cachePath);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imageBitmap.compress(Bitmap.CompressFormat.</a:t>
            </a:r>
            <a:r>
              <a:rPr kumimoji="0" lang="en-US" altLang="en-US" sz="16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JPEG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ostream);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ostream.close();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(Exception e) {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e.printStackTrace();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33822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Recording and Image Capture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73563"/>
          </a:xfrm>
        </p:spPr>
        <p:txBody>
          <a:bodyPr/>
          <a:lstStyle/>
          <a:p>
            <a:r>
              <a:rPr lang="en-US" b="1" smtClean="0"/>
              <a:t>Handling onActivityResult()</a:t>
            </a:r>
            <a:endParaRPr lang="en-US" b="1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81000" y="1687354"/>
            <a:ext cx="8763000" cy="51706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onActivityResult(</a:t>
            </a:r>
            <a:r>
              <a:rPr kumimoji="0" lang="en-US" altLang="en-US" sz="15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requestCode, </a:t>
            </a:r>
            <a:r>
              <a:rPr kumimoji="0" lang="en-US" altLang="en-US" sz="15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resultCode, Intent data) {</a:t>
            </a:r>
            <a:b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Uri uri = data.getData();</a:t>
            </a:r>
            <a:b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5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(resultCode == </a:t>
            </a:r>
            <a:r>
              <a:rPr kumimoji="0" lang="en-US" altLang="en-US" sz="15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RESULT_OK</a:t>
            </a: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5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(requestCode == </a:t>
            </a:r>
            <a:r>
              <a:rPr kumimoji="0" lang="en-US" altLang="en-US" sz="15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VIDEO_REQUEST_CODE</a:t>
            </a: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Toast.</a:t>
            </a:r>
            <a:r>
              <a:rPr kumimoji="0" lang="en-US" altLang="en-US" sz="15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makeText</a:t>
            </a: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5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5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"Video saved to: " </a:t>
            </a: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uri, 		  	Toast.</a:t>
            </a:r>
            <a:r>
              <a:rPr kumimoji="0" lang="en-US" altLang="en-US" sz="15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LENGTH_LONG</a:t>
            </a: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).show();</a:t>
            </a:r>
            <a:b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5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(requestCode == </a:t>
            </a:r>
            <a:r>
              <a:rPr kumimoji="0" lang="en-US" altLang="en-US" sz="15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PLAY_REQUEST_CODE</a:t>
            </a: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5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videoView</a:t>
            </a: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.setVideoURI(uri);</a:t>
            </a:r>
            <a:b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5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videoView</a:t>
            </a: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.start();</a:t>
            </a:r>
            <a:b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5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(requestCode == </a:t>
            </a:r>
            <a:r>
              <a:rPr kumimoji="0" lang="en-US" altLang="en-US" sz="15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IMAGE_REQUEST_CODE</a:t>
            </a: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Bundle extras = data.getExtras();</a:t>
            </a:r>
            <a:b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Bitmap imageBitmap = (Bitmap) extras.get(</a:t>
            </a:r>
            <a:r>
              <a:rPr kumimoji="0" lang="en-US" altLang="en-US" sz="15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"data"</a:t>
            </a: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5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//imageView.setImageBitmap(imageBitmap);</a:t>
            </a:r>
            <a:br>
              <a:rPr kumimoji="0" lang="en-US" altLang="en-US" sz="15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savePicture(imageBitmap);</a:t>
            </a:r>
            <a:b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3851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Recording and Image Capture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Testing application</a:t>
            </a:r>
            <a:endParaRPr lang="en-US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739530"/>
            <a:ext cx="2286000" cy="461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37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End of </a:t>
            </a:r>
            <a:r>
              <a:rPr lang="en-US" smtClean="0"/>
              <a:t>Lesson 18</a:t>
            </a:r>
          </a:p>
        </p:txBody>
      </p:sp>
      <p:pic>
        <p:nvPicPr>
          <p:cNvPr id="4" name="Picture 3" descr="ques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505200"/>
            <a:ext cx="2152650" cy="2124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228600" y="2362200"/>
            <a:ext cx="8610600" cy="3535363"/>
          </a:xfrm>
        </p:spPr>
        <p:txBody>
          <a:bodyPr/>
          <a:lstStyle/>
          <a:p>
            <a:pPr algn="ctr" eaLnBrk="1" hangingPunct="1">
              <a:buFont typeface="Arial" pitchFamily="34" charset="0"/>
              <a:buNone/>
            </a:pPr>
            <a:r>
              <a:rPr lang="en-US" altLang="ja-JP" sz="4500" dirty="0" smtClean="0">
                <a:solidFill>
                  <a:srgbClr val="E77817"/>
                </a:solidFill>
              </a:rPr>
              <a:t>Thank you!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Playback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One of the primary uses for smartphones and tablets is to enable the user to access and </a:t>
            </a:r>
            <a:r>
              <a:rPr lang="en-US" smtClean="0"/>
              <a:t>consume content especially video</a:t>
            </a:r>
          </a:p>
          <a:p>
            <a:r>
              <a:rPr lang="en-US"/>
              <a:t>The Android SDK includes two classes that make the implementation of video playback on </a:t>
            </a:r>
            <a:r>
              <a:rPr lang="en-US" smtClean="0"/>
              <a:t>Android devices </a:t>
            </a:r>
          </a:p>
          <a:p>
            <a:pPr lvl="1"/>
            <a:r>
              <a:rPr lang="en-US"/>
              <a:t>VideoView </a:t>
            </a:r>
            <a:endParaRPr lang="en-US" smtClean="0"/>
          </a:p>
          <a:p>
            <a:pPr lvl="1"/>
            <a:r>
              <a:rPr lang="en-US" smtClean="0"/>
              <a:t>MediaController </a:t>
            </a: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3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Playback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17638"/>
            <a:ext cx="8458200" cy="4373563"/>
          </a:xfrm>
        </p:spPr>
        <p:txBody>
          <a:bodyPr/>
          <a:lstStyle/>
          <a:p>
            <a:r>
              <a:rPr lang="en-US" b="1"/>
              <a:t>Introducing the Android VideoView Class</a:t>
            </a:r>
            <a:r>
              <a:rPr lang="en-US"/>
              <a:t> </a:t>
            </a:r>
            <a:br>
              <a:rPr lang="en-US"/>
            </a:br>
            <a:r>
              <a:rPr lang="en-US" sz="2400" smtClean="0"/>
              <a:t>VideoView class </a:t>
            </a:r>
            <a:r>
              <a:rPr lang="en-US" sz="2400"/>
              <a:t>provides a </a:t>
            </a:r>
            <a:r>
              <a:rPr lang="en-US" sz="2400" smtClean="0"/>
              <a:t>surface onto </a:t>
            </a:r>
            <a:r>
              <a:rPr lang="en-US" sz="2400"/>
              <a:t>which a video may be played. Android currently supports the following video formats</a:t>
            </a:r>
            <a:r>
              <a:rPr lang="en-US" sz="2400" smtClean="0"/>
              <a:t>:</a:t>
            </a:r>
          </a:p>
          <a:p>
            <a:pPr marL="400050" lvl="1" indent="0">
              <a:buNone/>
            </a:pPr>
            <a:r>
              <a:rPr lang="en-US"/>
              <a:t>· H.263</a:t>
            </a:r>
            <a:br>
              <a:rPr lang="en-US"/>
            </a:br>
            <a:r>
              <a:rPr lang="en-US"/>
              <a:t>· H.264 AVC</a:t>
            </a:r>
            <a:br>
              <a:rPr lang="en-US"/>
            </a:br>
            <a:r>
              <a:rPr lang="en-US"/>
              <a:t>· H.265 HEVC</a:t>
            </a:r>
            <a:br>
              <a:rPr lang="en-US"/>
            </a:br>
            <a:r>
              <a:rPr lang="en-US"/>
              <a:t>· MPEG-4 SP</a:t>
            </a:r>
            <a:br>
              <a:rPr lang="en-US"/>
            </a:br>
            <a:r>
              <a:rPr lang="en-US"/>
              <a:t>· VP8</a:t>
            </a:r>
            <a:br>
              <a:rPr lang="en-US"/>
            </a:br>
            <a:r>
              <a:rPr lang="en-US"/>
              <a:t>· VP9</a:t>
            </a:r>
            <a:r>
              <a:rPr lang="en-US" sz="2000"/>
              <a:t> </a:t>
            </a:r>
            <a:br>
              <a:rPr lang="en-US" sz="2000"/>
            </a:br>
            <a:r>
              <a:rPr lang="en-US" sz="2000"/>
              <a:t> </a:t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73158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Playback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373563"/>
          </a:xfrm>
        </p:spPr>
        <p:txBody>
          <a:bodyPr/>
          <a:lstStyle/>
          <a:p>
            <a:r>
              <a:rPr lang="en-US"/>
              <a:t>The VideoView class has a wide range of methods that may be called in order to manage </a:t>
            </a:r>
            <a:r>
              <a:rPr lang="en-US" smtClean="0"/>
              <a:t>the playback </a:t>
            </a:r>
            <a:r>
              <a:rPr lang="en-US"/>
              <a:t>of video </a:t>
            </a:r>
            <a:endParaRPr lang="en-US" smtClean="0"/>
          </a:p>
          <a:p>
            <a:pPr marL="714375" indent="0">
              <a:buNone/>
            </a:pPr>
            <a:r>
              <a:rPr lang="en-US" sz="2000"/>
              <a:t>· </a:t>
            </a:r>
            <a:r>
              <a:rPr lang="en-US" sz="2000" b="1"/>
              <a:t>setVideoPath(String path) </a:t>
            </a:r>
            <a:endParaRPr lang="en-US" sz="2000" b="1" smtClean="0"/>
          </a:p>
          <a:p>
            <a:pPr marL="714375" indent="0">
              <a:buNone/>
            </a:pPr>
            <a:r>
              <a:rPr lang="en-US" sz="2000" smtClean="0"/>
              <a:t>· </a:t>
            </a:r>
            <a:r>
              <a:rPr lang="en-US" sz="2000" b="1"/>
              <a:t>setVideoUri(Uri uri) </a:t>
            </a:r>
            <a:endParaRPr lang="en-US" sz="2000" b="1" smtClean="0"/>
          </a:p>
          <a:p>
            <a:pPr marL="714375" indent="0">
              <a:buNone/>
            </a:pPr>
            <a:r>
              <a:rPr lang="en-US" sz="2000" smtClean="0"/>
              <a:t>· </a:t>
            </a:r>
            <a:r>
              <a:rPr lang="en-US" sz="2000" b="1"/>
              <a:t>stopPlayback() </a:t>
            </a:r>
            <a:endParaRPr lang="en-US" sz="2000" b="1" smtClean="0"/>
          </a:p>
          <a:p>
            <a:pPr marL="714375" indent="0">
              <a:buNone/>
            </a:pPr>
            <a:r>
              <a:rPr lang="en-US" sz="2000" smtClean="0"/>
              <a:t>· </a:t>
            </a:r>
            <a:r>
              <a:rPr lang="en-US" sz="2000" b="1"/>
              <a:t>pause</a:t>
            </a:r>
            <a:r>
              <a:rPr lang="en-US" sz="2000" b="1" smtClean="0"/>
              <a:t>()</a:t>
            </a:r>
            <a:r>
              <a:rPr lang="en-US" sz="2000"/>
              <a:t/>
            </a:r>
            <a:br>
              <a:rPr lang="en-US" sz="2000"/>
            </a:br>
            <a:r>
              <a:rPr lang="en-US" sz="2000"/>
              <a:t>· </a:t>
            </a:r>
            <a:r>
              <a:rPr lang="en-US" sz="2000" b="1"/>
              <a:t>isPlaying</a:t>
            </a:r>
            <a:r>
              <a:rPr lang="en-US" sz="2000" b="1" smtClean="0"/>
              <a:t>()</a:t>
            </a:r>
            <a:r>
              <a:rPr lang="en-US" sz="2000"/>
              <a:t/>
            </a:r>
            <a:br>
              <a:rPr lang="en-US" sz="2000"/>
            </a:br>
            <a:r>
              <a:rPr lang="en-US" sz="2000"/>
              <a:t>· </a:t>
            </a:r>
            <a:r>
              <a:rPr lang="en-US" sz="2000" b="1"/>
              <a:t>setOnPreparedListener(MediaPlayer.OnPreparedListener) </a:t>
            </a:r>
            <a:r>
              <a:rPr lang="en-US" sz="2000" smtClean="0"/>
              <a:t> </a:t>
            </a:r>
            <a:br>
              <a:rPr lang="en-US" sz="2000" smtClean="0"/>
            </a:br>
            <a:r>
              <a:rPr lang="en-US" sz="2000" smtClean="0"/>
              <a:t>· </a:t>
            </a:r>
            <a:r>
              <a:rPr lang="en-US" sz="2000" b="1" smtClean="0"/>
              <a:t>setOnErrorListener(MediaPlayer.OnErrorListener</a:t>
            </a:r>
          </a:p>
          <a:p>
            <a:pPr marL="714375" indent="0">
              <a:buNone/>
            </a:pPr>
            <a:r>
              <a:rPr lang="en-US" sz="2000" smtClean="0"/>
              <a:t>· </a:t>
            </a:r>
            <a:r>
              <a:rPr lang="en-US" sz="2000" b="1"/>
              <a:t>setOnCompletionListener(MediaPlayer.OnCompletionListener</a:t>
            </a:r>
            <a:r>
              <a:rPr lang="en-US" sz="2000" b="1" smtClean="0"/>
              <a:t>)</a:t>
            </a:r>
            <a:r>
              <a:rPr lang="en-US" sz="2000"/>
              <a:t/>
            </a:r>
            <a:br>
              <a:rPr lang="en-US" sz="2000"/>
            </a:br>
            <a:r>
              <a:rPr lang="en-US" sz="2000"/>
              <a:t>· </a:t>
            </a:r>
            <a:r>
              <a:rPr lang="en-US" sz="2000" b="1"/>
              <a:t>getDuration</a:t>
            </a:r>
            <a:r>
              <a:rPr lang="en-US" sz="2000" b="1" smtClean="0"/>
              <a:t>()</a:t>
            </a:r>
            <a:r>
              <a:rPr lang="en-US" sz="2000"/>
              <a:t/>
            </a:r>
            <a:br>
              <a:rPr lang="en-US" sz="2000"/>
            </a:br>
            <a:r>
              <a:rPr lang="en-US" sz="2000"/>
              <a:t>· </a:t>
            </a:r>
            <a:r>
              <a:rPr lang="en-US" sz="2000" b="1"/>
              <a:t>getCurrentPosition() </a:t>
            </a:r>
            <a:endParaRPr lang="en-US" sz="2000" b="1" smtClean="0"/>
          </a:p>
          <a:p>
            <a:pPr marL="714375" indent="0">
              <a:buNone/>
            </a:pPr>
            <a:r>
              <a:rPr lang="en-US" sz="2000" smtClean="0"/>
              <a:t>· </a:t>
            </a:r>
            <a:r>
              <a:rPr lang="en-US" sz="2000" b="1"/>
              <a:t>setMediaController(MediaController</a:t>
            </a:r>
            <a:r>
              <a:rPr lang="en-US" sz="2000" b="1" smtClean="0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179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Playback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568" y="1423500"/>
            <a:ext cx="8651631" cy="4373563"/>
          </a:xfrm>
        </p:spPr>
        <p:txBody>
          <a:bodyPr/>
          <a:lstStyle/>
          <a:p>
            <a:r>
              <a:rPr lang="en-US" b="1"/>
              <a:t>Introducing the Android MediaController Class</a:t>
            </a:r>
            <a:r>
              <a:rPr lang="en-US"/>
              <a:t> </a:t>
            </a:r>
            <a:br>
              <a:rPr lang="en-US"/>
            </a:br>
            <a:r>
              <a:rPr lang="en-US" sz="2800"/>
              <a:t>If a video is simply played using the VideoView class, the user will not be given any control over </a:t>
            </a:r>
            <a:r>
              <a:rPr lang="en-US" sz="2800" smtClean="0"/>
              <a:t>the playback</a:t>
            </a:r>
            <a:r>
              <a:rPr lang="en-US" sz="2800"/>
              <a:t>, which will run until the end of the video is reached. The </a:t>
            </a:r>
            <a:r>
              <a:rPr lang="en-US" sz="2800" smtClean="0"/>
              <a:t>MediaController will </a:t>
            </a:r>
            <a:r>
              <a:rPr lang="en-US" sz="2800"/>
              <a:t>then provide a set of controls allowing the user to manage the playback (such as pausing </a:t>
            </a:r>
            <a:r>
              <a:rPr lang="en-US" sz="2800" smtClean="0"/>
              <a:t>and seeking </a:t>
            </a:r>
            <a:r>
              <a:rPr lang="en-US" sz="2800"/>
              <a:t>backwards/forwards in the video timeline) </a:t>
            </a:r>
            <a:br>
              <a:rPr lang="en-US" sz="2800"/>
            </a:br>
            <a:r>
              <a:rPr lang="en-US"/>
              <a:t/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37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Playback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Some of the key methods of this class are as follows:</a:t>
            </a:r>
            <a:br>
              <a:rPr lang="en-US"/>
            </a:br>
            <a:r>
              <a:rPr lang="en-US"/>
              <a:t>· </a:t>
            </a:r>
            <a:r>
              <a:rPr lang="en-US" b="1"/>
              <a:t>setAnchorView(View view</a:t>
            </a:r>
            <a:r>
              <a:rPr lang="en-US" b="1" smtClean="0"/>
              <a:t>)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· </a:t>
            </a:r>
            <a:r>
              <a:rPr lang="en-US" b="1"/>
              <a:t>show</a:t>
            </a:r>
            <a:r>
              <a:rPr lang="en-US" b="1" smtClean="0"/>
              <a:t>()</a:t>
            </a:r>
            <a:r>
              <a:rPr lang="en-US"/>
              <a:t/>
            </a:r>
            <a:br>
              <a:rPr lang="en-US"/>
            </a:br>
            <a:r>
              <a:rPr lang="en-US"/>
              <a:t>· </a:t>
            </a:r>
            <a:r>
              <a:rPr lang="en-US" b="1"/>
              <a:t>show(int timeout</a:t>
            </a:r>
            <a:r>
              <a:rPr lang="en-US" b="1" smtClean="0"/>
              <a:t>)</a:t>
            </a:r>
            <a:r>
              <a:rPr lang="en-US"/>
              <a:t/>
            </a:r>
            <a:br>
              <a:rPr lang="en-US"/>
            </a:br>
            <a:r>
              <a:rPr lang="en-US"/>
              <a:t>· </a:t>
            </a:r>
            <a:r>
              <a:rPr lang="en-US" b="1"/>
              <a:t>hide</a:t>
            </a:r>
            <a:r>
              <a:rPr lang="en-US" b="1" smtClean="0"/>
              <a:t>()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· </a:t>
            </a:r>
            <a:r>
              <a:rPr lang="en-US" b="1"/>
              <a:t>isShowing</a:t>
            </a:r>
            <a:r>
              <a:rPr lang="en-US" b="1" smtClean="0"/>
              <a:t>()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14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Playback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373563"/>
          </a:xfrm>
        </p:spPr>
        <p:txBody>
          <a:bodyPr/>
          <a:lstStyle/>
          <a:p>
            <a:r>
              <a:rPr lang="en-US" b="1"/>
              <a:t>Creating the Video Playback Example</a:t>
            </a:r>
            <a:r>
              <a:rPr lang="en-US"/>
              <a:t> </a:t>
            </a:r>
            <a:br>
              <a:rPr lang="en-US"/>
            </a:b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746" y="2133600"/>
            <a:ext cx="2400508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64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Playback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Configuring the VideoView</a:t>
            </a:r>
            <a:r>
              <a:rPr lang="en-US"/>
              <a:t> </a:t>
            </a:r>
            <a:br>
              <a:rPr lang="en-US"/>
            </a:br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38200" y="3154551"/>
            <a:ext cx="6726521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videoView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(VideoView) findViewById(R.id.</a:t>
            </a:r>
            <a:r>
              <a:rPr kumimoji="0" lang="en-US" altLang="en-US" sz="16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videoView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filepath =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Environment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6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getExternalStorageDirectory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().toString()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endParaRPr kumimoji="0" lang="en-US" alt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Download/music test.MP4"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videoView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.setVideoPath(filepath);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videoView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.start();</a:t>
            </a:r>
            <a:endParaRPr kumimoji="0" lang="en-US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201267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soft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lumMod val="40000"/>
            <a:lumOff val="6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16119</TotalTime>
  <Words>399</Words>
  <Application>Microsoft Office PowerPoint</Application>
  <PresentationFormat>On-screen Show (4:3)</PresentationFormat>
  <Paragraphs>82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MS PGothic</vt:lpstr>
      <vt:lpstr>Arial</vt:lpstr>
      <vt:lpstr>Calibri</vt:lpstr>
      <vt:lpstr>Courier New</vt:lpstr>
      <vt:lpstr>Times New Roman</vt:lpstr>
      <vt:lpstr>Custom Design</vt:lpstr>
      <vt:lpstr>Fsoft_theme</vt:lpstr>
      <vt:lpstr>PowerPoint Presentation</vt:lpstr>
      <vt:lpstr>Agenda</vt:lpstr>
      <vt:lpstr>Video Playback</vt:lpstr>
      <vt:lpstr>Video Playback</vt:lpstr>
      <vt:lpstr>Video Playback</vt:lpstr>
      <vt:lpstr>Video Playback</vt:lpstr>
      <vt:lpstr>Video Playback</vt:lpstr>
      <vt:lpstr>Video Playback</vt:lpstr>
      <vt:lpstr>Video Playback</vt:lpstr>
      <vt:lpstr>Video Playback</vt:lpstr>
      <vt:lpstr>Video Playback</vt:lpstr>
      <vt:lpstr>Video Playback</vt:lpstr>
      <vt:lpstr>Video Playback</vt:lpstr>
      <vt:lpstr>Video Playback</vt:lpstr>
      <vt:lpstr>Video Playback</vt:lpstr>
      <vt:lpstr>Video Recording and Image Capture</vt:lpstr>
      <vt:lpstr>Video Recording and Image Capture</vt:lpstr>
      <vt:lpstr>Video Recording and Image Capture</vt:lpstr>
      <vt:lpstr>Video Recording and Image Capture</vt:lpstr>
      <vt:lpstr>Video Recording and Image Capture</vt:lpstr>
      <vt:lpstr>Video Recording and Image Capture</vt:lpstr>
      <vt:lpstr>Video Recording and Image Capture</vt:lpstr>
      <vt:lpstr>Video Recording and Image Capture</vt:lpstr>
      <vt:lpstr>Video Recording and Image Capture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Trong Nhan</dc:creator>
  <cp:lastModifiedBy>Giang Do</cp:lastModifiedBy>
  <cp:revision>1949</cp:revision>
  <dcterms:created xsi:type="dcterms:W3CDTF">2010-09-14T03:27:51Z</dcterms:created>
  <dcterms:modified xsi:type="dcterms:W3CDTF">2019-03-01T15:53:17Z</dcterms:modified>
</cp:coreProperties>
</file>